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3"/>
  </p:notesMasterIdLst>
  <p:sldIdLst>
    <p:sldId id="432" r:id="rId5"/>
    <p:sldId id="426" r:id="rId6"/>
    <p:sldId id="424" r:id="rId7"/>
    <p:sldId id="425" r:id="rId8"/>
    <p:sldId id="434" r:id="rId9"/>
    <p:sldId id="433" r:id="rId10"/>
    <p:sldId id="435" r:id="rId11"/>
    <p:sldId id="402"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Equip" panose="02000503030000020004" pitchFamily="2" charset="77"/>
      <p:regular r:id="rId18"/>
      <p:bold r:id="rId19"/>
      <p:italic r:id="rId20"/>
      <p:boldItalic r:id="rId21"/>
    </p:embeddedFont>
    <p:embeddedFont>
      <p:font typeface="Equip Extended" panose="02000503030000020004" pitchFamily="2" charset="77"/>
      <p:regular r:id="rId22"/>
      <p:bold r:id="rId23"/>
      <p:italic r:id="rId24"/>
      <p:boldItalic r:id="rId25"/>
    </p:embeddedFont>
    <p:embeddedFont>
      <p:font typeface="Equip Extended ExtraBold" panose="02000503000000020004" pitchFamily="2" charset="77"/>
      <p:bold r:id="rId26"/>
      <p:italic r:id="rId27"/>
      <p:boldItalic r:id="rId28"/>
    </p:embeddedFont>
    <p:embeddedFont>
      <p:font typeface="Equip Extended Light" panose="02000503000000020004" pitchFamily="2" charset="77"/>
      <p:regular r:id="rId29"/>
      <p:italic r:id="rId30"/>
    </p:embeddedFont>
    <p:embeddedFont>
      <p:font typeface="Equip Extended Medium" panose="02000603000000020004" pitchFamily="2" charset="77"/>
      <p:regular r:id="rId31"/>
      <p:italic r:id="rId32"/>
    </p:embeddedFont>
    <p:embeddedFont>
      <p:font typeface="Equip Extended Thin" panose="02000503030000020004" pitchFamily="2" charset="77"/>
      <p:regular r:id="rId33"/>
      <p:italic r:id="rId34"/>
    </p:embeddedFont>
    <p:embeddedFont>
      <p:font typeface="Equip Light" panose="02000503000000020004" pitchFamily="2" charset="77"/>
      <p:regular r:id="rId35"/>
      <p:italic r:id="rId36"/>
    </p:embeddedFont>
    <p:embeddedFont>
      <p:font typeface="Equip Medium" panose="02000603000000020004" pitchFamily="2" charset="77"/>
      <p:regular r:id="rId37"/>
      <p:italic r:id="rId38"/>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16" autoAdjust="0"/>
    <p:restoredTop sz="96327"/>
  </p:normalViewPr>
  <p:slideViewPr>
    <p:cSldViewPr snapToGrid="0" snapToObjects="1">
      <p:cViewPr varScale="1">
        <p:scale>
          <a:sx n="128" d="100"/>
          <a:sy n="128" d="100"/>
        </p:scale>
        <p:origin x="98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1/5/21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1/5/21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TypeScript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sp>
        <p:nvSpPr>
          <p:cNvPr id="5" name="Text Placeholder 4">
            <a:extLst>
              <a:ext uri="{FF2B5EF4-FFF2-40B4-BE49-F238E27FC236}">
                <a16:creationId xmlns:a16="http://schemas.microsoft.com/office/drawing/2014/main" id="{7842F1AC-843A-8E4D-A4DF-035C05BB35EC}"/>
              </a:ext>
            </a:extLst>
          </p:cNvPr>
          <p:cNvSpPr>
            <a:spLocks noGrp="1"/>
          </p:cNvSpPr>
          <p:nvPr>
            <p:ph type="body" sz="quarter" idx="34"/>
          </p:nvPr>
        </p:nvSpPr>
        <p:spPr/>
        <p:txBody>
          <a:bodyPr/>
          <a:lstStyle/>
          <a:p>
            <a:endParaRPr lang="en-US" dirty="0"/>
          </a:p>
        </p:txBody>
      </p:sp>
      <p:sp>
        <p:nvSpPr>
          <p:cNvPr id="6" name="Text Placeholder 5">
            <a:extLst>
              <a:ext uri="{FF2B5EF4-FFF2-40B4-BE49-F238E27FC236}">
                <a16:creationId xmlns:a16="http://schemas.microsoft.com/office/drawing/2014/main" id="{1E86D843-8A7C-D14E-BAE9-0EC55D5E5126}"/>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C54EE741-A20E-7646-8C58-036775C3C898}"/>
              </a:ext>
            </a:extLst>
          </p:cNvPr>
          <p:cNvSpPr>
            <a:spLocks noGrp="1"/>
          </p:cNvSpPr>
          <p:nvPr>
            <p:ph type="body" sz="quarter" idx="10"/>
          </p:nvPr>
        </p:nvSpPr>
        <p:spPr/>
        <p:txBody>
          <a:bodyPr/>
          <a:lstStyle/>
          <a:p>
            <a:endParaRPr lang="en-US"/>
          </a:p>
        </p:txBody>
      </p:sp>
      <p:pic>
        <p:nvPicPr>
          <p:cNvPr id="8" name="Picture Placeholder 7">
            <a:extLst>
              <a:ext uri="{FF2B5EF4-FFF2-40B4-BE49-F238E27FC236}">
                <a16:creationId xmlns:a16="http://schemas.microsoft.com/office/drawing/2014/main" id="{287C3A71-F4B3-5243-92F2-C205F71DBAD9}"/>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704657"/>
            <a:ext cx="3400952" cy="2396416"/>
          </a:xfrm>
        </p:spPr>
        <p:txBody>
          <a:bodyPr/>
          <a:lstStyle/>
          <a:p>
            <a:r>
              <a:rPr lang="en-US" sz="1400" dirty="0"/>
              <a:t>Setup</a:t>
            </a:r>
          </a:p>
          <a:p>
            <a:r>
              <a:rPr lang="en-US" sz="1400" dirty="0"/>
              <a:t>TypeScript:  What and Why</a:t>
            </a:r>
          </a:p>
          <a:p>
            <a:r>
              <a:rPr lang="en-US" sz="1400" dirty="0"/>
              <a:t>Primitive and object types</a:t>
            </a:r>
          </a:p>
          <a:p>
            <a:r>
              <a:rPr lang="en-US" sz="1400" dirty="0"/>
              <a:t>Type Annotations vs Type Inference</a:t>
            </a:r>
          </a:p>
          <a:p>
            <a:r>
              <a:rPr lang="en-US" sz="1400" dirty="0"/>
              <a:t>“any” and “unknown” types</a:t>
            </a:r>
          </a:p>
          <a:p>
            <a:r>
              <a:rPr lang="en-US" sz="1400" dirty="0"/>
              <a:t>Interface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4945708" y="1702442"/>
            <a:ext cx="3828177" cy="170904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Type alias with union, intersection types</a:t>
            </a:r>
          </a:p>
          <a:p>
            <a:r>
              <a:rPr lang="en-US" sz="1400" dirty="0"/>
              <a:t>Class</a:t>
            </a:r>
          </a:p>
          <a:p>
            <a:r>
              <a:rPr lang="en-US" sz="1400" dirty="0"/>
              <a:t>Modules</a:t>
            </a:r>
          </a:p>
          <a:p>
            <a:r>
              <a:rPr lang="en-US" sz="1400" dirty="0"/>
              <a:t>Enums</a:t>
            </a:r>
          </a:p>
          <a:p>
            <a:r>
              <a:rPr lang="en-US" sz="1400" dirty="0"/>
              <a:t>Generics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4945709"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pic>
        <p:nvPicPr>
          <p:cNvPr id="4" name="Picture 3" descr="Text&#10;&#10;Description automatically generated with medium confidence">
            <a:extLst>
              <a:ext uri="{FF2B5EF4-FFF2-40B4-BE49-F238E27FC236}">
                <a16:creationId xmlns:a16="http://schemas.microsoft.com/office/drawing/2014/main" id="{89FE142E-3290-8845-A6BC-CD6D7FB83BE0}"/>
              </a:ext>
            </a:extLst>
          </p:cNvPr>
          <p:cNvPicPr>
            <a:picLocks noChangeAspect="1"/>
          </p:cNvPicPr>
          <p:nvPr/>
        </p:nvPicPr>
        <p:blipFill>
          <a:blip r:embed="rId2"/>
          <a:stretch>
            <a:fillRect/>
          </a:stretch>
        </p:blipFill>
        <p:spPr>
          <a:xfrm>
            <a:off x="3317442" y="3360052"/>
            <a:ext cx="5080441" cy="1638852"/>
          </a:xfrm>
          <a:prstGeom prst="rect">
            <a:avLst/>
          </a:prstGeom>
        </p:spPr>
      </p:pic>
      <p:pic>
        <p:nvPicPr>
          <p:cNvPr id="8" name="Picture 7" descr="Text&#10;&#10;Description automatically generated">
            <a:extLst>
              <a:ext uri="{FF2B5EF4-FFF2-40B4-BE49-F238E27FC236}">
                <a16:creationId xmlns:a16="http://schemas.microsoft.com/office/drawing/2014/main" id="{F49164F3-BFAE-AD42-993D-D98CAEB32BCD}"/>
              </a:ext>
            </a:extLst>
          </p:cNvPr>
          <p:cNvPicPr>
            <a:picLocks noChangeAspect="1"/>
          </p:cNvPicPr>
          <p:nvPr/>
        </p:nvPicPr>
        <p:blipFill>
          <a:blip r:embed="rId3"/>
          <a:stretch>
            <a:fillRect/>
          </a:stretch>
        </p:blipFill>
        <p:spPr>
          <a:xfrm>
            <a:off x="3317442" y="1131477"/>
            <a:ext cx="4076700" cy="1600200"/>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64E9169-0A8E-2540-99F8-A8A1AC0B7DF0}"/>
              </a:ext>
            </a:extLst>
          </p:cNvPr>
          <p:cNvSpPr/>
          <p:nvPr/>
        </p:nvSpPr>
        <p:spPr>
          <a:xfrm>
            <a:off x="2830284" y="2933099"/>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1" y="3035804"/>
            <a:ext cx="424543" cy="461665"/>
          </a:xfrm>
          <a:prstGeom prst="rect">
            <a:avLst/>
          </a:prstGeom>
          <a:noFill/>
        </p:spPr>
        <p:txBody>
          <a:bodyPr wrap="square" rtlCol="0">
            <a:spAutoFit/>
          </a:bodyPr>
          <a:lstStyle/>
          <a:p>
            <a:r>
              <a:rPr lang="en-US" sz="2400" dirty="0"/>
              <a:t>2</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4387731"/>
          </a:xfrm>
        </p:spPr>
        <p:txBody>
          <a:bodyPr/>
          <a:lstStyle/>
          <a:p>
            <a:r>
              <a:rPr lang="en-US" sz="1400" dirty="0"/>
              <a:t>An </a:t>
            </a:r>
            <a:r>
              <a:rPr lang="en-US" sz="1400" u="sng" dirty="0"/>
              <a:t>optionally-typed</a:t>
            </a:r>
            <a:r>
              <a:rPr lang="en-US" sz="1400" dirty="0"/>
              <a:t> superset of JavaScript</a:t>
            </a:r>
          </a:p>
          <a:p>
            <a:r>
              <a:rPr lang="en-US" sz="1400" dirty="0"/>
              <a:t>Free, Open-sourced, maintained by Microsoft</a:t>
            </a:r>
          </a:p>
          <a:p>
            <a:r>
              <a:rPr lang="en-US" sz="1400" dirty="0"/>
              <a:t>Compiles to JavaScript (</a:t>
            </a:r>
            <a:r>
              <a:rPr lang="en-US" sz="1400" dirty="0" err="1"/>
              <a:t>transpiles</a:t>
            </a:r>
            <a:r>
              <a:rPr lang="en-US" sz="1400" dirty="0"/>
              <a:t>) with no special runtime</a:t>
            </a:r>
          </a:p>
          <a:p>
            <a:r>
              <a:rPr lang="en-US" sz="1400" dirty="0"/>
              <a:t>Supports new ECMAScript features</a:t>
            </a:r>
          </a:p>
          <a:p>
            <a:r>
              <a:rPr lang="en-US" sz="1400" dirty="0"/>
              <a:t>Targets both Node and browser environment</a:t>
            </a:r>
          </a:p>
          <a:p>
            <a:r>
              <a:rPr lang="en-US" sz="1400" dirty="0"/>
              <a:t>Three pillars:</a:t>
            </a:r>
          </a:p>
          <a:p>
            <a:pPr lvl="1"/>
            <a:r>
              <a:rPr lang="en-US" sz="1200" dirty="0">
                <a:solidFill>
                  <a:schemeClr val="tx1"/>
                </a:solidFill>
                <a:latin typeface="Equip Light" panose="02000503000000020004" pitchFamily="2" charset="77"/>
              </a:rPr>
              <a:t>Language</a:t>
            </a:r>
          </a:p>
          <a:p>
            <a:pPr lvl="1"/>
            <a:r>
              <a:rPr lang="en-US" sz="1200" dirty="0">
                <a:solidFill>
                  <a:schemeClr val="tx1"/>
                </a:solidFill>
                <a:latin typeface="Equip Light" panose="02000503000000020004" pitchFamily="2" charset="77"/>
              </a:rPr>
              <a:t>Language Services</a:t>
            </a:r>
          </a:p>
          <a:p>
            <a:pPr lvl="1"/>
            <a:r>
              <a:rPr lang="en-US" sz="1200" dirty="0">
                <a:solidFill>
                  <a:schemeClr val="tx1"/>
                </a:solidFill>
                <a:latin typeface="Equip Light" panose="02000503000000020004" pitchFamily="2" charset="77"/>
              </a:rPr>
              <a:t>Compiler (</a:t>
            </a:r>
            <a:r>
              <a:rPr lang="en-US" sz="1200" dirty="0" err="1">
                <a:solidFill>
                  <a:schemeClr val="tx1"/>
                </a:solidFill>
                <a:latin typeface="Equip Light" panose="02000503000000020004" pitchFamily="2" charset="77"/>
              </a:rPr>
              <a:t>tsc</a:t>
            </a:r>
            <a:r>
              <a:rPr lang="en-US" sz="1200" dirty="0">
                <a:solidFill>
                  <a:schemeClr val="tx1"/>
                </a:solidFill>
                <a:latin typeface="Equip Light" panose="02000503000000020004" pitchFamily="2" charset="77"/>
              </a:rPr>
              <a:t>)</a:t>
            </a:r>
          </a:p>
          <a:p>
            <a:endParaRPr lang="en-US" sz="1400" dirty="0"/>
          </a:p>
          <a:p>
            <a:pPr lvl="1"/>
            <a:endParaRPr lang="en-US" sz="1200" dirty="0"/>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What is TypeScript</a:t>
            </a:r>
            <a:endParaRPr lang="en-PT"/>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3597258"/>
          </a:xfrm>
        </p:spPr>
        <p:txBody>
          <a:bodyPr/>
          <a:lstStyle/>
          <a:p>
            <a:r>
              <a:rPr lang="en-US" sz="1400" dirty="0"/>
              <a:t>Improved code quality</a:t>
            </a:r>
          </a:p>
          <a:p>
            <a:r>
              <a:rPr lang="en-US" sz="1400" dirty="0"/>
              <a:t>Type inference</a:t>
            </a:r>
          </a:p>
          <a:p>
            <a:r>
              <a:rPr lang="en-US" sz="1400" dirty="0"/>
              <a:t>Incremental adoption</a:t>
            </a:r>
          </a:p>
          <a:p>
            <a:r>
              <a:rPr lang="en-US" sz="1400" dirty="0"/>
              <a:t>Latest and greatest ECMAScript features</a:t>
            </a:r>
          </a:p>
          <a:p>
            <a:r>
              <a:rPr lang="en-US" sz="1400" dirty="0"/>
              <a:t>Easier refactoring and debugging</a:t>
            </a:r>
          </a:p>
          <a:p>
            <a:r>
              <a:rPr lang="en-US" sz="1400" dirty="0"/>
              <a:t>Eliminates several class of bugs:</a:t>
            </a:r>
          </a:p>
          <a:p>
            <a:pPr lvl="1"/>
            <a:r>
              <a:rPr lang="en-US" sz="1200" dirty="0">
                <a:solidFill>
                  <a:schemeClr val="tx1"/>
                </a:solidFill>
                <a:latin typeface="Equip Light" panose="02000503000000020004" pitchFamily="2" charset="77"/>
              </a:rPr>
              <a:t>Cannot read property name of undefined</a:t>
            </a:r>
          </a:p>
          <a:p>
            <a:pPr lvl="1"/>
            <a:r>
              <a:rPr lang="en-US" sz="1200" dirty="0">
                <a:solidFill>
                  <a:schemeClr val="tx1"/>
                </a:solidFill>
                <a:latin typeface="Equip Light" panose="02000503000000020004" pitchFamily="2" charset="77"/>
              </a:rPr>
              <a:t>undefined is not a function</a:t>
            </a:r>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Why TypeScript</a:t>
            </a:r>
            <a:endParaRPr lang="en-PT"/>
          </a:p>
        </p:txBody>
      </p:sp>
    </p:spTree>
    <p:extLst>
      <p:ext uri="{BB962C8B-B14F-4D97-AF65-F5344CB8AC3E}">
        <p14:creationId xmlns:p14="http://schemas.microsoft.com/office/powerpoint/2010/main" val="126522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Primitive and object types</a:t>
            </a:r>
            <a:endParaRPr lang="en-PT"/>
          </a:p>
        </p:txBody>
      </p:sp>
      <p:graphicFrame>
        <p:nvGraphicFramePr>
          <p:cNvPr id="13" name="Table 13">
            <a:extLst>
              <a:ext uri="{FF2B5EF4-FFF2-40B4-BE49-F238E27FC236}">
                <a16:creationId xmlns:a16="http://schemas.microsoft.com/office/drawing/2014/main" id="{A8E4A135-EFBD-E949-9437-592FB425A155}"/>
              </a:ext>
            </a:extLst>
          </p:cNvPr>
          <p:cNvGraphicFramePr>
            <a:graphicFrameLocks noGrp="1"/>
          </p:cNvGraphicFramePr>
          <p:nvPr>
            <p:extLst>
              <p:ext uri="{D42A27DB-BD31-4B8C-83A1-F6EECF244321}">
                <p14:modId xmlns:p14="http://schemas.microsoft.com/office/powerpoint/2010/main" val="1818883882"/>
              </p:ext>
            </p:extLst>
          </p:nvPr>
        </p:nvGraphicFramePr>
        <p:xfrm>
          <a:off x="639385" y="1394580"/>
          <a:ext cx="4064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Primitive</a:t>
                      </a:r>
                    </a:p>
                  </a:txBody>
                  <a:tcPr/>
                </a:tc>
                <a:extLst>
                  <a:ext uri="{0D108BD9-81ED-4DB2-BD59-A6C34878D82A}">
                    <a16:rowId xmlns:a16="http://schemas.microsoft.com/office/drawing/2014/main" val="1832826953"/>
                  </a:ext>
                </a:extLst>
              </a:tr>
              <a:tr h="370840">
                <a:tc>
                  <a:txBody>
                    <a:bodyPr/>
                    <a:lstStyle/>
                    <a:p>
                      <a:r>
                        <a:rPr lang="en-US" sz="1400" dirty="0">
                          <a:solidFill>
                            <a:schemeClr val="tx1"/>
                          </a:solidFill>
                        </a:rPr>
                        <a:t>number</a:t>
                      </a:r>
                    </a:p>
                  </a:txBody>
                  <a:tcPr/>
                </a:tc>
                <a:extLst>
                  <a:ext uri="{0D108BD9-81ED-4DB2-BD59-A6C34878D82A}">
                    <a16:rowId xmlns:a16="http://schemas.microsoft.com/office/drawing/2014/main" val="3662289114"/>
                  </a:ext>
                </a:extLst>
              </a:tr>
              <a:tr h="370840">
                <a:tc>
                  <a:txBody>
                    <a:bodyPr/>
                    <a:lstStyle/>
                    <a:p>
                      <a:r>
                        <a:rPr lang="en-US" sz="1400" dirty="0"/>
                        <a:t>string</a:t>
                      </a:r>
                    </a:p>
                  </a:txBody>
                  <a:tcPr/>
                </a:tc>
                <a:extLst>
                  <a:ext uri="{0D108BD9-81ED-4DB2-BD59-A6C34878D82A}">
                    <a16:rowId xmlns:a16="http://schemas.microsoft.com/office/drawing/2014/main" val="2923123127"/>
                  </a:ext>
                </a:extLst>
              </a:tr>
              <a:tr h="370840">
                <a:tc>
                  <a:txBody>
                    <a:bodyPr/>
                    <a:lstStyle/>
                    <a:p>
                      <a:r>
                        <a:rPr lang="en-US" sz="1400" dirty="0"/>
                        <a:t>boolean</a:t>
                      </a:r>
                    </a:p>
                  </a:txBody>
                  <a:tcPr/>
                </a:tc>
                <a:extLst>
                  <a:ext uri="{0D108BD9-81ED-4DB2-BD59-A6C34878D82A}">
                    <a16:rowId xmlns:a16="http://schemas.microsoft.com/office/drawing/2014/main" val="3598310099"/>
                  </a:ext>
                </a:extLst>
              </a:tr>
              <a:tr h="370840">
                <a:tc>
                  <a:txBody>
                    <a:bodyPr/>
                    <a:lstStyle/>
                    <a:p>
                      <a:r>
                        <a:rPr lang="en-US" sz="1400" dirty="0"/>
                        <a:t>null</a:t>
                      </a:r>
                    </a:p>
                  </a:txBody>
                  <a:tcPr/>
                </a:tc>
                <a:extLst>
                  <a:ext uri="{0D108BD9-81ED-4DB2-BD59-A6C34878D82A}">
                    <a16:rowId xmlns:a16="http://schemas.microsoft.com/office/drawing/2014/main" val="1174100837"/>
                  </a:ext>
                </a:extLst>
              </a:tr>
              <a:tr h="370840">
                <a:tc>
                  <a:txBody>
                    <a:bodyPr/>
                    <a:lstStyle/>
                    <a:p>
                      <a:r>
                        <a:rPr lang="en-US" sz="1400" dirty="0"/>
                        <a:t>undefined</a:t>
                      </a:r>
                    </a:p>
                  </a:txBody>
                  <a:tcPr/>
                </a:tc>
                <a:extLst>
                  <a:ext uri="{0D108BD9-81ED-4DB2-BD59-A6C34878D82A}">
                    <a16:rowId xmlns:a16="http://schemas.microsoft.com/office/drawing/2014/main" val="606007254"/>
                  </a:ext>
                </a:extLst>
              </a:tr>
              <a:tr h="370840">
                <a:tc>
                  <a:txBody>
                    <a:bodyPr/>
                    <a:lstStyle/>
                    <a:p>
                      <a:r>
                        <a:rPr lang="en-US" sz="1400" dirty="0"/>
                        <a:t>symbol</a:t>
                      </a:r>
                    </a:p>
                  </a:txBody>
                  <a:tcPr/>
                </a:tc>
                <a:extLst>
                  <a:ext uri="{0D108BD9-81ED-4DB2-BD59-A6C34878D82A}">
                    <a16:rowId xmlns:a16="http://schemas.microsoft.com/office/drawing/2014/main" val="1496387518"/>
                  </a:ext>
                </a:extLst>
              </a:tr>
              <a:tr h="370840">
                <a:tc>
                  <a:txBody>
                    <a:bodyPr/>
                    <a:lstStyle/>
                    <a:p>
                      <a:r>
                        <a:rPr lang="en-US" sz="1400" dirty="0"/>
                        <a:t>bigint</a:t>
                      </a:r>
                    </a:p>
                  </a:txBody>
                  <a:tcPr/>
                </a:tc>
                <a:extLst>
                  <a:ext uri="{0D108BD9-81ED-4DB2-BD59-A6C34878D82A}">
                    <a16:rowId xmlns:a16="http://schemas.microsoft.com/office/drawing/2014/main" val="3242048592"/>
                  </a:ext>
                </a:extLst>
              </a:tr>
            </a:tbl>
          </a:graphicData>
        </a:graphic>
      </p:graphicFrame>
      <p:graphicFrame>
        <p:nvGraphicFramePr>
          <p:cNvPr id="14" name="Table 13">
            <a:extLst>
              <a:ext uri="{FF2B5EF4-FFF2-40B4-BE49-F238E27FC236}">
                <a16:creationId xmlns:a16="http://schemas.microsoft.com/office/drawing/2014/main" id="{75D1E423-FB53-2D4F-95BB-446ECABC8371}"/>
              </a:ext>
            </a:extLst>
          </p:cNvPr>
          <p:cNvGraphicFramePr>
            <a:graphicFrameLocks noGrp="1"/>
          </p:cNvGraphicFramePr>
          <p:nvPr>
            <p:extLst>
              <p:ext uri="{D42A27DB-BD31-4B8C-83A1-F6EECF244321}">
                <p14:modId xmlns:p14="http://schemas.microsoft.com/office/powerpoint/2010/main" val="1987023502"/>
              </p:ext>
            </p:extLst>
          </p:nvPr>
        </p:nvGraphicFramePr>
        <p:xfrm>
          <a:off x="5864528" y="1395789"/>
          <a:ext cx="4064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Object</a:t>
                      </a:r>
                    </a:p>
                  </a:txBody>
                  <a:tcPr/>
                </a:tc>
                <a:extLst>
                  <a:ext uri="{0D108BD9-81ED-4DB2-BD59-A6C34878D82A}">
                    <a16:rowId xmlns:a16="http://schemas.microsoft.com/office/drawing/2014/main" val="1832826953"/>
                  </a:ext>
                </a:extLst>
              </a:tr>
              <a:tr h="370840">
                <a:tc>
                  <a:txBody>
                    <a:bodyPr/>
                    <a:lstStyle/>
                    <a:p>
                      <a:r>
                        <a:rPr lang="en-US" sz="1400" dirty="0"/>
                        <a:t>Arrays</a:t>
                      </a:r>
                    </a:p>
                  </a:txBody>
                  <a:tcPr/>
                </a:tc>
                <a:extLst>
                  <a:ext uri="{0D108BD9-81ED-4DB2-BD59-A6C34878D82A}">
                    <a16:rowId xmlns:a16="http://schemas.microsoft.com/office/drawing/2014/main" val="3662289114"/>
                  </a:ext>
                </a:extLst>
              </a:tr>
              <a:tr h="370840">
                <a:tc>
                  <a:txBody>
                    <a:bodyPr/>
                    <a:lstStyle/>
                    <a:p>
                      <a:r>
                        <a:rPr lang="en-US" sz="1400" dirty="0"/>
                        <a:t>Functions</a:t>
                      </a:r>
                    </a:p>
                  </a:txBody>
                  <a:tcPr/>
                </a:tc>
                <a:extLst>
                  <a:ext uri="{0D108BD9-81ED-4DB2-BD59-A6C34878D82A}">
                    <a16:rowId xmlns:a16="http://schemas.microsoft.com/office/drawing/2014/main" val="2923123127"/>
                  </a:ext>
                </a:extLst>
              </a:tr>
              <a:tr h="370840">
                <a:tc>
                  <a:txBody>
                    <a:bodyPr/>
                    <a:lstStyle/>
                    <a:p>
                      <a:r>
                        <a:rPr lang="en-US" sz="1400" dirty="0"/>
                        <a:t>Objects</a:t>
                      </a:r>
                    </a:p>
                  </a:txBody>
                  <a:tcPr/>
                </a:tc>
                <a:extLst>
                  <a:ext uri="{0D108BD9-81ED-4DB2-BD59-A6C34878D82A}">
                    <a16:rowId xmlns:a16="http://schemas.microsoft.com/office/drawing/2014/main" val="3598310099"/>
                  </a:ext>
                </a:extLst>
              </a:tr>
              <a:tr h="370840">
                <a:tc>
                  <a:txBody>
                    <a:bodyPr/>
                    <a:lstStyle/>
                    <a:p>
                      <a:r>
                        <a:rPr lang="en-US" sz="1400" dirty="0"/>
                        <a:t>Classes</a:t>
                      </a:r>
                    </a:p>
                  </a:txBody>
                  <a:tcPr/>
                </a:tc>
                <a:extLst>
                  <a:ext uri="{0D108BD9-81ED-4DB2-BD59-A6C34878D82A}">
                    <a16:rowId xmlns:a16="http://schemas.microsoft.com/office/drawing/2014/main" val="1174100837"/>
                  </a:ext>
                </a:extLst>
              </a:tr>
            </a:tbl>
          </a:graphicData>
        </a:graphic>
      </p:graphicFrame>
    </p:spTree>
    <p:extLst>
      <p:ext uri="{BB962C8B-B14F-4D97-AF65-F5344CB8AC3E}">
        <p14:creationId xmlns:p14="http://schemas.microsoft.com/office/powerpoint/2010/main" val="52408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Type System:</a:t>
            </a:r>
          </a:p>
          <a:p>
            <a:pPr marL="628650" lvl="2" indent="-171450">
              <a:lnSpc>
                <a:spcPct val="100000"/>
              </a:lnSpc>
              <a:spcBef>
                <a:spcPts val="1000"/>
              </a:spcBef>
            </a:pPr>
            <a:r>
              <a:rPr lang="en-US" sz="1200" dirty="0">
                <a:solidFill>
                  <a:schemeClr val="tx1"/>
                </a:solidFill>
                <a:latin typeface="Equip Light" panose="02000503000000020004" pitchFamily="2" charset="77"/>
              </a:rPr>
              <a:t>Set of rules that a type-checker uses to assign types to your program</a:t>
            </a:r>
          </a:p>
          <a:p>
            <a:r>
              <a:rPr lang="en-US" sz="1400" dirty="0"/>
              <a:t>Explicit Type System (Type Annotation)</a:t>
            </a:r>
          </a:p>
          <a:p>
            <a:r>
              <a:rPr lang="en-US" sz="1400" dirty="0"/>
              <a:t>Implicit Type System (Type Inference)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Type System</a:t>
            </a:r>
            <a:endParaRPr lang="en-PT"/>
          </a:p>
        </p:txBody>
      </p:sp>
    </p:spTree>
    <p:extLst>
      <p:ext uri="{BB962C8B-B14F-4D97-AF65-F5344CB8AC3E}">
        <p14:creationId xmlns:p14="http://schemas.microsoft.com/office/powerpoint/2010/main" val="1849797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437</TotalTime>
  <Words>179</Words>
  <Application>Microsoft Macintosh PowerPoint</Application>
  <PresentationFormat>Widescreen</PresentationFormat>
  <Paragraphs>62</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Equip Extended</vt:lpstr>
      <vt:lpstr>Equip Extended Thin</vt:lpstr>
      <vt:lpstr>Equip Light</vt:lpstr>
      <vt:lpstr>Equip</vt:lpstr>
      <vt:lpstr>Calibri</vt:lpstr>
      <vt:lpstr>Equip Extended Medium</vt:lpstr>
      <vt:lpstr>Equip Extended ExtraBold</vt:lpstr>
      <vt:lpstr>Equip Extended Light</vt:lpstr>
      <vt:lpstr>Arial</vt:lpstr>
      <vt:lpstr>Equip Medium</vt:lpstr>
      <vt:lpstr>Office</vt:lpstr>
      <vt:lpstr>TypeScript Fundamentals</vt:lpstr>
      <vt:lpstr>Agenda</vt:lpstr>
      <vt:lpstr>Setup</vt:lpstr>
      <vt:lpstr>What is TypeScript</vt:lpstr>
      <vt:lpstr>Why TypeScript</vt:lpstr>
      <vt:lpstr>Primitive and object types</vt:lpstr>
      <vt:lpstr>Type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33</cp:revision>
  <dcterms:created xsi:type="dcterms:W3CDTF">2021-01-05T12:46:03Z</dcterms:created>
  <dcterms:modified xsi:type="dcterms:W3CDTF">2021-01-05T20:03:42Z</dcterms:modified>
</cp:coreProperties>
</file>